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6" r:id="rId4"/>
    <p:sldId id="266" r:id="rId5"/>
    <p:sldId id="269" r:id="rId6"/>
    <p:sldId id="268" r:id="rId7"/>
    <p:sldId id="267" r:id="rId8"/>
    <p:sldId id="275" r:id="rId9"/>
    <p:sldId id="264" r:id="rId10"/>
    <p:sldId id="270" r:id="rId11"/>
    <p:sldId id="262" r:id="rId12"/>
    <p:sldId id="271" r:id="rId13"/>
    <p:sldId id="272" r:id="rId14"/>
    <p:sldId id="274" r:id="rId15"/>
    <p:sldId id="277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store1.tufts.ad.tufts.edu\as-rsch-ncl1$\Public\GK_lab\Trevor\LOG_LIN_ERP\prep%20for%20SP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'final stims characteristics'!$BH$2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BA-4B8D-8F61-9E793022C2C1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BA-4B8D-8F61-9E793022C2C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BA-4B8D-8F61-9E793022C2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BA-4B8D-8F61-9E793022C2C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6BA-4B8D-8F61-9E793022C2C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6BA-4B8D-8F61-9E793022C2C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6BA-4B8D-8F61-9E793022C2C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6BA-4B8D-8F61-9E793022C2C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6BA-4B8D-8F61-9E793022C2C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6BA-4B8D-8F61-9E793022C2C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6BA-4B8D-8F61-9E793022C2C1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6BA-4B8D-8F61-9E793022C2C1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6BA-4B8D-8F61-9E793022C2C1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6BA-4B8D-8F61-9E793022C2C1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16BA-4B8D-8F61-9E793022C2C1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16BA-4B8D-8F61-9E793022C2C1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16BA-4B8D-8F61-9E793022C2C1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16BA-4B8D-8F61-9E793022C2C1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16BA-4B8D-8F61-9E793022C2C1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16BA-4B8D-8F61-9E793022C2C1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16BA-4B8D-8F61-9E793022C2C1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16BA-4B8D-8F61-9E793022C2C1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16BA-4B8D-8F61-9E793022C2C1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16BA-4B8D-8F61-9E793022C2C1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16BA-4B8D-8F61-9E793022C2C1}"/>
              </c:ext>
            </c:extLst>
          </c:dPt>
          <c:cat>
            <c:numRef>
              <c:f>'final stims characteristics'!$BG$3:$BG$53</c:f>
              <c:numCache>
                <c:formatCode>General</c:formatCode>
                <c:ptCount val="5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  <c:pt idx="31">
                  <c:v>0.62</c:v>
                </c:pt>
                <c:pt idx="32">
                  <c:v>0.64</c:v>
                </c:pt>
                <c:pt idx="33">
                  <c:v>0.66</c:v>
                </c:pt>
                <c:pt idx="34">
                  <c:v>0.68</c:v>
                </c:pt>
                <c:pt idx="35">
                  <c:v>0.7</c:v>
                </c:pt>
                <c:pt idx="36">
                  <c:v>0.72</c:v>
                </c:pt>
                <c:pt idx="37">
                  <c:v>0.74</c:v>
                </c:pt>
                <c:pt idx="38">
                  <c:v>0.76</c:v>
                </c:pt>
                <c:pt idx="39">
                  <c:v>0.78</c:v>
                </c:pt>
                <c:pt idx="40">
                  <c:v>0.8</c:v>
                </c:pt>
                <c:pt idx="41">
                  <c:v>0.82</c:v>
                </c:pt>
                <c:pt idx="42">
                  <c:v>0.84</c:v>
                </c:pt>
                <c:pt idx="43">
                  <c:v>0.86</c:v>
                </c:pt>
                <c:pt idx="44">
                  <c:v>0.88</c:v>
                </c:pt>
                <c:pt idx="45">
                  <c:v>0.9</c:v>
                </c:pt>
                <c:pt idx="46">
                  <c:v>0.92</c:v>
                </c:pt>
                <c:pt idx="47">
                  <c:v>0.94</c:v>
                </c:pt>
                <c:pt idx="48">
                  <c:v>0.96</c:v>
                </c:pt>
                <c:pt idx="49">
                  <c:v>0.98</c:v>
                </c:pt>
                <c:pt idx="50">
                  <c:v>1</c:v>
                </c:pt>
              </c:numCache>
            </c:numRef>
          </c:cat>
          <c:val>
            <c:numRef>
              <c:f>'final stims characteristics'!$BH$3:$BH$53</c:f>
              <c:numCache>
                <c:formatCode>General</c:formatCode>
                <c:ptCount val="51"/>
                <c:pt idx="0">
                  <c:v>106</c:v>
                </c:pt>
                <c:pt idx="1">
                  <c:v>36</c:v>
                </c:pt>
                <c:pt idx="2">
                  <c:v>54</c:v>
                </c:pt>
                <c:pt idx="3">
                  <c:v>14</c:v>
                </c:pt>
                <c:pt idx="4">
                  <c:v>7</c:v>
                </c:pt>
                <c:pt idx="5">
                  <c:v>18</c:v>
                </c:pt>
                <c:pt idx="6">
                  <c:v>11</c:v>
                </c:pt>
                <c:pt idx="7">
                  <c:v>24</c:v>
                </c:pt>
                <c:pt idx="8">
                  <c:v>25</c:v>
                </c:pt>
                <c:pt idx="9">
                  <c:v>21</c:v>
                </c:pt>
                <c:pt idx="10">
                  <c:v>17</c:v>
                </c:pt>
                <c:pt idx="11">
                  <c:v>15</c:v>
                </c:pt>
                <c:pt idx="12">
                  <c:v>12</c:v>
                </c:pt>
                <c:pt idx="13">
                  <c:v>15</c:v>
                </c:pt>
                <c:pt idx="14">
                  <c:v>6</c:v>
                </c:pt>
                <c:pt idx="15">
                  <c:v>10</c:v>
                </c:pt>
                <c:pt idx="16">
                  <c:v>6</c:v>
                </c:pt>
                <c:pt idx="17">
                  <c:v>3</c:v>
                </c:pt>
                <c:pt idx="18">
                  <c:v>5</c:v>
                </c:pt>
                <c:pt idx="19">
                  <c:v>3</c:v>
                </c:pt>
                <c:pt idx="20">
                  <c:v>5</c:v>
                </c:pt>
                <c:pt idx="21">
                  <c:v>2</c:v>
                </c:pt>
                <c:pt idx="22">
                  <c:v>1</c:v>
                </c:pt>
                <c:pt idx="23">
                  <c:v>2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6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4</c:v>
                </c:pt>
                <c:pt idx="40">
                  <c:v>7</c:v>
                </c:pt>
                <c:pt idx="41">
                  <c:v>3</c:v>
                </c:pt>
                <c:pt idx="42">
                  <c:v>6</c:v>
                </c:pt>
                <c:pt idx="43">
                  <c:v>15</c:v>
                </c:pt>
                <c:pt idx="44">
                  <c:v>13</c:v>
                </c:pt>
                <c:pt idx="45">
                  <c:v>17</c:v>
                </c:pt>
                <c:pt idx="46">
                  <c:v>15</c:v>
                </c:pt>
                <c:pt idx="47">
                  <c:v>30</c:v>
                </c:pt>
                <c:pt idx="48">
                  <c:v>43</c:v>
                </c:pt>
                <c:pt idx="49">
                  <c:v>26</c:v>
                </c:pt>
                <c:pt idx="5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16BA-4B8D-8F61-9E793022C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908760"/>
        <c:axId val="706907448"/>
      </c:barChart>
      <c:catAx>
        <c:axId val="706908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6907448"/>
        <c:crosses val="autoZero"/>
        <c:auto val="1"/>
        <c:lblAlgn val="ctr"/>
        <c:lblOffset val="100"/>
        <c:noMultiLvlLbl val="0"/>
      </c:catAx>
      <c:valAx>
        <c:axId val="706907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90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5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1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5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1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6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8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6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6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EA1A-9D93-4ED5-8A1A-B69C810E99CA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E5BA-9744-4468-88E0-667F3615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1660129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Proportional semantic pre-activation during sentence comprehension</a:t>
            </a:r>
            <a:r>
              <a:rPr lang="en-US" sz="4000" b="1" dirty="0" smtClean="0"/>
              <a:t>:</a:t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r>
              <a:rPr lang="en-US" sz="4000" b="1" dirty="0"/>
              <a:t>Evidence from ERPs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10" y="4471055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Trevor Brothers,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ttps://static.projects.iq.harvard.edu/files/styles/os_files_large/public/kuperberglab/files/a22_01.jpg?m=1502727727&amp;itok=GmgHaN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492" y="4261901"/>
            <a:ext cx="2818000" cy="211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euroCognition of Language Lab - Gina Kuperberg, MD, PhD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08" y="4616452"/>
            <a:ext cx="267462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gh harvard martin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116" y="0"/>
            <a:ext cx="3014884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tufts univers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64" y="369093"/>
            <a:ext cx="3652903" cy="115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9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23" y="1359310"/>
            <a:ext cx="7174241" cy="528914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read 216 critical sentences for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comprehension, using a self-paced visual presentation</a:t>
            </a:r>
          </a:p>
          <a:p>
            <a:pPr lvl="1"/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Ditman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Holcomb &amp;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Kuperberg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(2007); Tanner (2018)</a:t>
            </a:r>
          </a:p>
          <a:p>
            <a:pPr lvl="1"/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 answered comprehension questions (25% of trials)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EEG was baseline corrected (-600 to -200ms) before critical word onset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ERP amplitudes analyzed using maximal LMERs with continuous predictors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cloze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concreteness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“anticipatory” window (-200 to 0ms)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N400 window (300-500ms)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5556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Methods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48091" y="379760"/>
            <a:ext cx="2405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32 participants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Tufts undergrads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T/F comp. questions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Self-paced (~250ms)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N400 (300-500ms)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3159" y="3192493"/>
            <a:ext cx="918420" cy="1085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0414" y="2512831"/>
            <a:ext cx="1615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8209342" y="2365028"/>
            <a:ext cx="1231347" cy="712112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1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87722" y="2822867"/>
            <a:ext cx="1231347" cy="71211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1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2184" y="3005240"/>
            <a:ext cx="16152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9586299" y="3383221"/>
            <a:ext cx="1231347" cy="712112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1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2974" y="3535046"/>
            <a:ext cx="2278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pumpkin</a:t>
            </a:r>
            <a:endParaRPr lang="en-US" sz="2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74" y="2615803"/>
            <a:ext cx="481223" cy="468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981" y="4512612"/>
            <a:ext cx="2252665" cy="18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06856" y="-9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Main effects of Predictability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77" y="1406406"/>
            <a:ext cx="3124703" cy="20372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4910" y="3656629"/>
            <a:ext cx="3465110" cy="29381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3302474"/>
            <a:ext cx="1342954" cy="1358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578" y="1652588"/>
            <a:ext cx="660152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times at the critical word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were similar across conditions </a:t>
            </a:r>
          </a:p>
          <a:p>
            <a:pPr lvl="1"/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(HC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276ms, </a:t>
            </a:r>
            <a:r>
              <a:rPr lang="en-US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278ms, </a:t>
            </a:r>
            <a:r>
              <a:rPr lang="en-US" sz="2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278ms,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&lt; 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 posterior sites, there was a graded reduction in N400 amplitudes as predictability increased</a:t>
            </a:r>
          </a:p>
          <a:p>
            <a:pPr lvl="1"/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= 2.89, t = 9.76,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&lt;.0001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534114" y="976932"/>
            <a:ext cx="111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N400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919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7175" y="1407347"/>
            <a:ext cx="360045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(1%):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party they bought a large </a:t>
            </a:r>
            <a:r>
              <a:rPr lang="en-US" sz="17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 (20%):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For the pie, they bought a large </a:t>
            </a:r>
            <a:r>
              <a:rPr lang="en-US" sz="17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2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(91%)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For Halloween, they were carving a large </a:t>
            </a:r>
            <a:r>
              <a:rPr lang="en-US" sz="17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715726"/>
            <a:ext cx="4019550" cy="5149844"/>
          </a:xfrm>
        </p:spPr>
      </p:pic>
      <p:sp>
        <p:nvSpPr>
          <p:cNvPr id="9" name="Rectangle 8"/>
          <p:cNvSpPr/>
          <p:nvPr/>
        </p:nvSpPr>
        <p:spPr>
          <a:xfrm>
            <a:off x="5429250" y="209551"/>
            <a:ext cx="2981325" cy="6153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55" y="4057340"/>
            <a:ext cx="2838450" cy="27379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52" y="4057340"/>
            <a:ext cx="2802382" cy="27410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53" y="338304"/>
            <a:ext cx="2375980" cy="35143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29087" y="614441"/>
            <a:ext cx="206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r>
              <a:rPr lang="en-US" dirty="0" smtClean="0"/>
              <a:t>    </a:t>
            </a:r>
            <a:r>
              <a:rPr lang="en-US" i="1" dirty="0" smtClean="0"/>
              <a:t>large    pumpkin</a:t>
            </a:r>
            <a:endParaRPr lang="en-US" i="1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71395" y="902978"/>
            <a:ext cx="3701" cy="21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3673" y="937989"/>
            <a:ext cx="3701" cy="21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309399" y="937989"/>
            <a:ext cx="3701" cy="21967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21116" y="540728"/>
            <a:ext cx="4381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71319" y="34639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Concrete words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1116" y="947657"/>
            <a:ext cx="4381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71319" y="753323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Abstract words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7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 Evidence for Proportional Pre-activation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840" y="1325563"/>
            <a:ext cx="5942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40" y="235522"/>
            <a:ext cx="767060" cy="906367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80495"/>
            <a:ext cx="5820405" cy="2707865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36523" y="1359310"/>
            <a:ext cx="5683277" cy="528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Semantic pre-activation (top-down) and semantic retrieval (bottom-up) showed a trade-off relationship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stronger contextual constraints: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Semantic pre-activation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Semantic retrieval triggered by the critical word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914400" lvl="1" indent="-457200">
              <a:buAutoNum type="arabicParenR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consistent with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proportional pre-activation accounts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readers predict and facilitation occurs whenever top-down predictions are confirmed by the bottom-up input</a:t>
            </a:r>
          </a:p>
          <a:p>
            <a:pPr lvl="1"/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377" y="4919008"/>
            <a:ext cx="5581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with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pre-activation occurring even 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moderately constraining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contexts (20% cloze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70117" y="1002047"/>
            <a:ext cx="280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cloze x concreteness</a:t>
            </a:r>
          </a:p>
          <a:p>
            <a:pPr algn="ctr"/>
            <a:r>
              <a:rPr lang="en-US" sz="16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= -2.40, </a:t>
            </a:r>
            <a:r>
              <a:rPr lang="en-US" sz="16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= .017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9115365" y="1002047"/>
            <a:ext cx="2801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cloze x concreteness</a:t>
            </a:r>
          </a:p>
          <a:p>
            <a:pPr algn="ctr"/>
            <a:r>
              <a:rPr lang="en-US" sz="1600" i="1" dirty="0" smtClean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</a:rPr>
              <a:t> = 2.73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= .006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094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1554162"/>
            <a:ext cx="6095762" cy="43513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results provide direct evidence of semantic pre-activation during online reading comprehension, which cannot be attributed to: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in integration difficulty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Pre-stimulus lexical confounds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Slow word-by-word presentation rates</a:t>
            </a:r>
          </a:p>
          <a:p>
            <a:pPr marL="914400" lvl="1" indent="-45720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Artificial task demands</a:t>
            </a: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62" y="1325562"/>
            <a:ext cx="4572238" cy="50521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Direct Evidence for Proportional Pre-activation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266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5770"/>
            <a:ext cx="477621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Thanks to NSF and everyone in the </a:t>
            </a:r>
            <a:r>
              <a:rPr lang="en-US" dirty="0" err="1" smtClean="0"/>
              <a:t>Neurocognition</a:t>
            </a:r>
            <a:r>
              <a:rPr lang="en-US" dirty="0" smtClean="0"/>
              <a:t> of Language Lab for their support!</a:t>
            </a:r>
          </a:p>
          <a:p>
            <a:r>
              <a:rPr lang="en-US" dirty="0" smtClean="0"/>
              <a:t>Special thanks to: Santiago Noriega, Emma Fleischer</a:t>
            </a:r>
            <a:r>
              <a:rPr lang="en-US" dirty="0"/>
              <a:t> </a:t>
            </a:r>
            <a:r>
              <a:rPr lang="en-US" dirty="0" smtClean="0"/>
              <a:t>and Sophie Greene!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static.projects.iq.harvard.edu/files/styles/os_files_large/public/kuperberglab/files/a22_01.jpg?m=1502727727&amp;itok=oJEfmq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268377"/>
            <a:ext cx="4672572" cy="35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uroCognition of Language Lab - Gina Kuperberg, MD, PhD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566"/>
            <a:ext cx="2336418" cy="173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5" y="1878561"/>
            <a:ext cx="6227905" cy="3116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698" y="413365"/>
            <a:ext cx="3018285" cy="258929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867944" y="193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Are Predictability Effects </a:t>
            </a:r>
            <a:r>
              <a:rPr lang="en-US" sz="3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Logarithmic</a:t>
            </a:r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100" y="3512893"/>
            <a:ext cx="4365299" cy="3111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2534" y="5476875"/>
            <a:ext cx="6279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Compared to a logarithmic model, linear models showed a consistently higher Log Likelihoods across participants,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t(31) = 2.21,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.03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6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95325" y="-187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Anticipatory effects in sentence comprehension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24481" y="1679018"/>
            <a:ext cx="8241291" cy="5099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Contextual predictability is one of the most important predictors of word-by-word processing difficulty in online sentence comprehension</a:t>
            </a:r>
          </a:p>
          <a:p>
            <a:pPr marL="457200" lvl="1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For Halloween they were carving a large </a:t>
            </a:r>
            <a:r>
              <a:rPr lang="en-US" sz="2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</a:p>
          <a:p>
            <a:pPr marL="457200" lvl="1" indent="0">
              <a:buNone/>
            </a:pP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Before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party they bought 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a large </a:t>
            </a:r>
            <a:r>
              <a:rPr lang="en-US" sz="22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Stanovich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West, 1979; Rayner &amp; Well, 1996;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Staub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2015)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magnitude of evoked neural responses (N400)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is reduced to words that are more predictable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Kutas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Hillyard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1984; Delong,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Urbach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Kutas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2005)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00" y="3957315"/>
            <a:ext cx="1921282" cy="10256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200" y="1571369"/>
            <a:ext cx="2002126" cy="1855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841" y="3764333"/>
            <a:ext cx="961852" cy="38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34" y="1534579"/>
            <a:ext cx="7744087" cy="448627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Facilitation in predictive contexts is often interpreted as reflecting the </a:t>
            </a:r>
            <a:r>
              <a:rPr lang="en-US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pre-activation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of linguistic information prior to its appearance in the bottom-up input</a:t>
            </a:r>
          </a:p>
          <a:p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Readers combine semantic and syntactic constraints to predict upcoming content</a:t>
            </a:r>
          </a:p>
          <a:p>
            <a:pPr marL="914400" lvl="1" indent="-457200">
              <a:buAutoNum type="arabicParenR"/>
            </a:pP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 difficulty is reduced when the input “matches” prior predictions </a:t>
            </a:r>
          </a:p>
          <a:p>
            <a:pPr marL="914400" lvl="1" indent="-457200">
              <a:buAutoNum type="arabicParenR"/>
            </a:pPr>
            <a:endParaRPr lang="en-US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But facilitation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can’t provide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for anticipatory processing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Post-lexical integration difficulty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8804"/>
            <a:ext cx="722947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Explanations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30" y="1341598"/>
            <a:ext cx="1921282" cy="10256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4597" y="1148616"/>
            <a:ext cx="961852" cy="38596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685511" y="4136700"/>
            <a:ext cx="1795289" cy="10160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7848" y="4428842"/>
            <a:ext cx="130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Semantic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19042" y="3265050"/>
            <a:ext cx="176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Context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00505" y="3190523"/>
            <a:ext cx="1795289" cy="713647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9715500" y="5443884"/>
            <a:ext cx="176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nsolas" panose="020B0609020204030204" pitchFamily="49" charset="0"/>
              </a:rPr>
              <a:t>PUMPKIN</a:t>
            </a:r>
            <a:endParaRPr lang="en-US" dirty="0">
              <a:latin typeface="Consolas" panose="020B0609020204030204" pitchFamily="49" charset="0"/>
            </a:endParaRPr>
          </a:p>
        </p:txBody>
      </p:sp>
      <p:cxnSp>
        <p:nvCxnSpPr>
          <p:cNvPr id="19" name="Straight Arrow Connector 18"/>
          <p:cNvCxnSpPr>
            <a:stCxn id="14" idx="0"/>
            <a:endCxn id="10" idx="4"/>
          </p:cNvCxnSpPr>
          <p:nvPr/>
        </p:nvCxnSpPr>
        <p:spPr>
          <a:xfrm flipH="1" flipV="1">
            <a:off x="10583156" y="5152700"/>
            <a:ext cx="14994" cy="2911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749510" y="3911781"/>
            <a:ext cx="162478" cy="7198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55948" y="4317132"/>
            <a:ext cx="112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&lt;orange&gt;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406350" y="4622132"/>
            <a:ext cx="1011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&lt;round&gt;</a:t>
            </a:r>
            <a:endParaRPr lang="en-US" i="1" dirty="0"/>
          </a:p>
        </p:txBody>
      </p:sp>
      <p:cxnSp>
        <p:nvCxnSpPr>
          <p:cNvPr id="38" name="Straight Arrow Connector 37"/>
          <p:cNvCxnSpPr>
            <a:endCxn id="29" idx="0"/>
          </p:cNvCxnSpPr>
          <p:nvPr/>
        </p:nvCxnSpPr>
        <p:spPr>
          <a:xfrm flipH="1">
            <a:off x="10315966" y="3902256"/>
            <a:ext cx="90384" cy="4148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479313" y="5436673"/>
            <a:ext cx="130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</p:txBody>
      </p:sp>
      <p:sp>
        <p:nvSpPr>
          <p:cNvPr id="2064" name="Rectangle 2063"/>
          <p:cNvSpPr/>
          <p:nvPr/>
        </p:nvSpPr>
        <p:spPr>
          <a:xfrm>
            <a:off x="6112727" y="149014"/>
            <a:ext cx="5977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A) For Halloween they were carving a large </a:t>
            </a:r>
            <a:r>
              <a:rPr lang="en-US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</a:p>
          <a:p>
            <a:pPr lvl="1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B) Before the party they bought a large </a:t>
            </a:r>
            <a:r>
              <a:rPr lang="en-US" i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2065" name="Picture 6" descr="Image result for scary b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802" y="3325820"/>
            <a:ext cx="611389" cy="3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8" descr="Image result for kni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568578" y="3384798"/>
            <a:ext cx="587467" cy="37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0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076" y="1278790"/>
            <a:ext cx="7959053" cy="50590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studies have demonstrated differences in neural activity </a:t>
            </a:r>
            <a:r>
              <a:rPr lang="en-US" i="1" dirty="0" smtClean="0"/>
              <a:t>before</a:t>
            </a:r>
            <a:r>
              <a:rPr lang="en-US" dirty="0" smtClean="0"/>
              <a:t> the onset of an anticipated word</a:t>
            </a:r>
          </a:p>
          <a:p>
            <a:r>
              <a:rPr lang="en-US" i="1" u="sng" dirty="0" smtClean="0"/>
              <a:t>Pre-stimulus constraint effects</a:t>
            </a:r>
            <a:r>
              <a:rPr lang="en-US" i="1" dirty="0" smtClean="0"/>
              <a:t> </a:t>
            </a:r>
            <a:r>
              <a:rPr lang="en-US" dirty="0" smtClean="0"/>
              <a:t>– Are there differential neural responses in strongly vs. weakly constraining sentence contexts?</a:t>
            </a:r>
          </a:p>
          <a:p>
            <a:pPr lvl="1"/>
            <a:r>
              <a:rPr lang="en-US" dirty="0" smtClean="0"/>
              <a:t>But, alternative explanations exist (e.g. attention)</a:t>
            </a:r>
          </a:p>
          <a:p>
            <a:endParaRPr lang="en-US" sz="2000" dirty="0" smtClean="0"/>
          </a:p>
          <a:p>
            <a:r>
              <a:rPr lang="en-US" i="1" u="sng" dirty="0" smtClean="0"/>
              <a:t>Prediction mismatch paradigm</a:t>
            </a:r>
            <a:r>
              <a:rPr lang="en-US" dirty="0" smtClean="0"/>
              <a:t> – Are readers sensitive to the </a:t>
            </a:r>
            <a:r>
              <a:rPr lang="en-US" i="1" dirty="0" smtClean="0"/>
              <a:t>mismatch</a:t>
            </a:r>
            <a:r>
              <a:rPr lang="en-US" dirty="0" smtClean="0"/>
              <a:t> between the current input and an upcoming anticipated word?</a:t>
            </a:r>
          </a:p>
          <a:p>
            <a:pPr lvl="1"/>
            <a:r>
              <a:rPr lang="en-US" u="sng" dirty="0" smtClean="0"/>
              <a:t>Phonological mismatch</a:t>
            </a:r>
            <a:r>
              <a:rPr lang="en-US" dirty="0" smtClean="0"/>
              <a:t> - </a:t>
            </a:r>
            <a:r>
              <a:rPr lang="en-US" sz="1800" dirty="0" smtClean="0"/>
              <a:t>Delong (2005)</a:t>
            </a:r>
          </a:p>
          <a:p>
            <a:pPr lvl="1"/>
            <a:r>
              <a:rPr lang="en-US" u="sng" dirty="0" smtClean="0"/>
              <a:t>Syntactic Gender Mismatch</a:t>
            </a:r>
            <a:r>
              <a:rPr lang="en-US" dirty="0" smtClean="0"/>
              <a:t> - </a:t>
            </a:r>
            <a:r>
              <a:rPr lang="en-US" sz="1800" dirty="0" smtClean="0"/>
              <a:t>Van </a:t>
            </a:r>
            <a:r>
              <a:rPr lang="en-US" sz="1800" dirty="0" err="1" smtClean="0"/>
              <a:t>Berkum</a:t>
            </a:r>
            <a:r>
              <a:rPr lang="en-US" sz="1800" dirty="0" smtClean="0"/>
              <a:t> et al. (2005)</a:t>
            </a:r>
          </a:p>
          <a:p>
            <a:endParaRPr lang="en-US" u="sng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5325" y="-18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of prediction before word onset?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86425" y="4614391"/>
            <a:ext cx="4013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day was breezy so the boy went outside to fly </a:t>
            </a: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a/an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9169" y="3507799"/>
            <a:ext cx="3510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/>
              <a:t>Rommers</a:t>
            </a:r>
            <a:r>
              <a:rPr lang="en-US" b="1" i="1" dirty="0" smtClean="0"/>
              <a:t> et al., 2016</a:t>
            </a:r>
          </a:p>
          <a:p>
            <a:pPr algn="ctr"/>
            <a:r>
              <a:rPr lang="en-US" b="1" i="1" dirty="0" smtClean="0"/>
              <a:t>Wang, </a:t>
            </a:r>
            <a:r>
              <a:rPr lang="en-US" b="1" i="1" dirty="0" err="1" smtClean="0"/>
              <a:t>Hagoort</a:t>
            </a:r>
            <a:r>
              <a:rPr lang="en-US" b="1" i="1" dirty="0" smtClean="0"/>
              <a:t> &amp; Jensen, 2017</a:t>
            </a:r>
            <a:endParaRPr lang="en-US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090" y="1903915"/>
            <a:ext cx="3861428" cy="16038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66538" y="1280741"/>
            <a:ext cx="4025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Strong: </a:t>
            </a:r>
            <a:r>
              <a:rPr lang="en-US" i="1" dirty="0" smtClean="0"/>
              <a:t>The children went outside to…</a:t>
            </a:r>
          </a:p>
          <a:p>
            <a:r>
              <a:rPr lang="en-US" dirty="0" smtClean="0"/>
              <a:t>Weak:  </a:t>
            </a:r>
            <a:r>
              <a:rPr lang="en-US" i="1" dirty="0" smtClean="0"/>
              <a:t>Joyce was too frightened to…</a:t>
            </a:r>
            <a:endParaRPr lang="en-US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169" y="5234661"/>
            <a:ext cx="2458231" cy="164459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9344633" y="5383912"/>
            <a:ext cx="291929" cy="3076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loud 14"/>
          <p:cNvSpPr/>
          <p:nvPr/>
        </p:nvSpPr>
        <p:spPr>
          <a:xfrm>
            <a:off x="10947400" y="5125693"/>
            <a:ext cx="1006118" cy="62318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185525" y="5265321"/>
            <a:ext cx="703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kite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327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45" y="1341441"/>
            <a:ext cx="6609959" cy="505589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Large scale replication studies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have called into question the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robustness of pre-target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 effects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Nieuwland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2019</a:t>
            </a:r>
          </a:p>
          <a:p>
            <a:endParaRPr lang="en-US" sz="500" dirty="0"/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Pre-target effects are sometimes 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seen at slower than normal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presentation rates (500-700ms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 word), but there is little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evidence for pre-activation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more typical reading speeds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Wlokto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Federmeier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(2015)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- Delong (2009)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2600" dirty="0"/>
          </a:p>
          <a:p>
            <a:pPr lvl="1"/>
            <a:endParaRPr lang="en-US" sz="2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7751" y="-666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Large-scale replication failures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6301" y="1464321"/>
            <a:ext cx="615593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Niecenboim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Vasishth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Rösler</a:t>
            </a:r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Translated from German: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grandmother wants to pick mushrooms in the forest.</a:t>
            </a:r>
          </a:p>
          <a:p>
            <a:endParaRPr lang="en-US" sz="1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She takes a(</a:t>
            </a:r>
            <a:r>
              <a:rPr lang="en-US" sz="22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masc</a:t>
            </a:r>
            <a:r>
              <a:rPr lang="en-US" sz="2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/fem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 large </a:t>
            </a:r>
            <a:r>
              <a:rPr lang="en-US" sz="22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basket/cloth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269" y="4316595"/>
            <a:ext cx="3333443" cy="1969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15" y="4316595"/>
            <a:ext cx="3263354" cy="19691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506076" y="6397339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121</a:t>
            </a:r>
            <a:endParaRPr lang="en-US" dirty="0"/>
          </a:p>
        </p:txBody>
      </p:sp>
      <p:pic>
        <p:nvPicPr>
          <p:cNvPr id="1026" name="Picture 2" descr="http://www.ling.uni-potsdam.de/~nicenboim/fig/s200_bruno.nicenboi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351" y="323237"/>
            <a:ext cx="1194378" cy="11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>
            <a:off x="10863264" y="3984837"/>
            <a:ext cx="314324" cy="2710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719919" y="4045533"/>
            <a:ext cx="314324" cy="2710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5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" y="1344902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Neural responses should be observable before the onset of the expected input</a:t>
            </a:r>
          </a:p>
          <a:p>
            <a:pPr marL="514350" indent="-514350"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These responses should be “representational” in nature, tracking relevant features of the upcoming stimulus</a:t>
            </a:r>
          </a:p>
          <a:p>
            <a:pPr marL="514350" indent="-514350"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The magnitude of these effects should scale proportionally with the probability of the upcoming target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5325" y="-18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criteria for establishing 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evidence of predictive processing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99" y="4140200"/>
            <a:ext cx="5441476" cy="2138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543" y="3796241"/>
            <a:ext cx="3863056" cy="2826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1598" y="6258958"/>
            <a:ext cx="38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Kok</a:t>
            </a:r>
            <a:r>
              <a:rPr lang="en-US" sz="2400" dirty="0" smtClean="0"/>
              <a:t>, </a:t>
            </a:r>
            <a:r>
              <a:rPr lang="en-US" sz="2400" dirty="0" err="1" smtClean="0"/>
              <a:t>Mostert</a:t>
            </a:r>
            <a:r>
              <a:rPr lang="en-US" sz="2400" dirty="0" smtClean="0"/>
              <a:t>, de Lange,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18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58" y="1414463"/>
            <a:ext cx="7690615" cy="501967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probe whether readers are actively anticipating semantic information we investigated the semantic “concreteness” effect</a:t>
            </a:r>
          </a:p>
          <a:p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Words with more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meanings elicit larger N400 responses compared 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words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both in isolation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Swaab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Baynes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Knight, 2002)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in sentence contexts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(Holcomb, et al., 1999)</a:t>
            </a:r>
          </a:p>
          <a:p>
            <a:pPr lvl="1"/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Dual coding account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Abstract words activate verbal codes, while concrete words activate both verbal and perceptual semantic information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271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Using “concreteness” to probe semantic activation</a:t>
            </a:r>
            <a:endParaRPr lang="en-US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01" y="2004340"/>
            <a:ext cx="1660349" cy="94641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9272675" y="1687513"/>
            <a:ext cx="314324" cy="2710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49" y="1847866"/>
            <a:ext cx="1103354" cy="11028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23250" y="3409950"/>
            <a:ext cx="17873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gravy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55525" y="3409950"/>
            <a:ext cx="17873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wish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7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26" y="1413497"/>
            <a:ext cx="7288366" cy="521187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Are concreteness effects always triggered bottom-up by the word itself? or…</a:t>
            </a:r>
          </a:p>
          <a:p>
            <a:pPr marL="457200" indent="-457200">
              <a:buFont typeface="+mj-lt"/>
              <a:buAutoNum type="arabicParenR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 constraining contexts, will we see evidence of semantic pre-activation 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(abstract vs. concrete)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to word onset?</a:t>
            </a:r>
          </a:p>
          <a:p>
            <a:pPr marL="457200" indent="-457200">
              <a:buFont typeface="+mj-lt"/>
              <a:buAutoNum type="arabicParenR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If we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observe semantic pre-activation, how will it affect semantic retrieval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word onset?</a:t>
            </a:r>
          </a:p>
          <a:p>
            <a:pPr marL="457200" indent="-457200">
              <a:buFont typeface="+mj-lt"/>
              <a:buAutoNum type="arabicParenR"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Will these effects be 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graded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as a function of contextual predictability (low, medium, high)?</a:t>
            </a:r>
          </a:p>
          <a:p>
            <a:pPr marL="457200" indent="-457200">
              <a:buFont typeface="+mj-lt"/>
              <a:buAutoNum type="arabicParenR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6425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Primary Questions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93126" y="2869322"/>
            <a:ext cx="1819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For Halloween they were carving the large…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62977" y="1616423"/>
            <a:ext cx="192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onsolas" panose="020B0609020204030204" pitchFamily="49" charset="0"/>
              </a:rPr>
              <a:t>…pumpkin…</a:t>
            </a:r>
            <a:endParaRPr lang="en-US" sz="2200" b="1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894763" y="5715000"/>
            <a:ext cx="2425700" cy="127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833100" y="589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26613" y="589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92370" y="5892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055100" y="4737100"/>
            <a:ext cx="2066925" cy="8001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0032" y="6331963"/>
            <a:ext cx="2129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Predictability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08775" y="4649072"/>
            <a:ext cx="36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7731439" y="4773792"/>
            <a:ext cx="16959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Concreteness Effect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9055100" y="5537200"/>
            <a:ext cx="152558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0574700" y="4737099"/>
            <a:ext cx="547325" cy="8064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62" y="1325563"/>
            <a:ext cx="948847" cy="9484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888" y="2944159"/>
            <a:ext cx="948621" cy="9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84" y="855774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216 sentence triplets (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cloze)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Word probabilities obtained from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Mturk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90 responses x 648 contexts = +58,000 completions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Concreteness ratings (1-5) from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Brysbaert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(2014)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5556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Materials</a:t>
            </a:r>
            <a:endParaRPr lang="en-US" sz="3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306" y="3410902"/>
            <a:ext cx="1128793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For Halloween, they were carving a large </a:t>
            </a:r>
            <a:r>
              <a:rPr lang="en-US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farmer’s market. (97%)</a:t>
            </a: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For the pie, they bought a large </a:t>
            </a:r>
            <a:r>
              <a:rPr lang="en-US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farmer’s market. (12%)</a:t>
            </a: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Before the party, they bought a large </a:t>
            </a:r>
            <a:r>
              <a:rPr lang="en-US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pumpkin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farmer’s market. (1%)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1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n-US" sz="21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After hours of brainstorming, they had run out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to solve the problem. (90%)</a:t>
            </a:r>
          </a:p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The consultant said that he had run out of </a:t>
            </a:r>
            <a:r>
              <a:rPr lang="en-US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to solve the problem. (15%)</a:t>
            </a: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: The chef said that he had run out of </a:t>
            </a:r>
            <a:r>
              <a:rPr lang="en-US" sz="21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to solve the problem. (1%)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66101593"/>
              </p:ext>
            </p:extLst>
          </p:nvPr>
        </p:nvGraphicFramePr>
        <p:xfrm>
          <a:off x="8813801" y="238184"/>
          <a:ext cx="3108100" cy="1943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85101" y="2129483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cloze probability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18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3675</TotalTime>
  <Words>1270</Words>
  <Application>Microsoft Office PowerPoint</Application>
  <PresentationFormat>Widescreen</PresentationFormat>
  <Paragraphs>187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Consolas</vt:lpstr>
      <vt:lpstr>Office Theme</vt:lpstr>
      <vt:lpstr>Proportional semantic pre-activation during sentence comprehension:  Evidence from ERPs</vt:lpstr>
      <vt:lpstr>Anticipatory effects in sentence comprehension</vt:lpstr>
      <vt:lpstr>Alternative Explanations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Materials</vt:lpstr>
      <vt:lpstr>PowerPoint Presentation</vt:lpstr>
      <vt:lpstr>PowerPoint Presentation</vt:lpstr>
      <vt:lpstr>PowerPoint Presentation</vt:lpstr>
      <vt:lpstr>Direct Evidence for Proportional Pre-activation</vt:lpstr>
      <vt:lpstr>Direct Evidence for Proportional Pre-activation</vt:lpstr>
      <vt:lpstr>THANK YOU!</vt:lpstr>
      <vt:lpstr>PowerPoint Presentation</vt:lpstr>
    </vt:vector>
  </TitlesOfParts>
  <Company>Tufts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Proportional semantic pre-activation during sentence comprehension:  Evidence from ERPs</dc:title>
  <dc:creator>Brothers, Trevor</dc:creator>
  <cp:lastModifiedBy>Greene, Sophie</cp:lastModifiedBy>
  <cp:revision>83</cp:revision>
  <dcterms:created xsi:type="dcterms:W3CDTF">2020-03-17T14:38:35Z</dcterms:created>
  <dcterms:modified xsi:type="dcterms:W3CDTF">2020-03-24T18:28:16Z</dcterms:modified>
</cp:coreProperties>
</file>